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Anton"/>
      <p:regular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nton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5c146051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05c1460515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601cc44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601cc44e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01cc44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0601cc44e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c146051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05c1460515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c146051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5c1460515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f5bb171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05f5bb171f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c146051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05c1460515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c146051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05c1460515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c146051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05c1460515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5c146051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105c1460515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5c146051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05c1460515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5f5bb171f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105f5bb171f_2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5f5bb17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05f5bb171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5c146051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05c1460515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5c14605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05c146051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5c146051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05c1460515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1485901" y="1854200"/>
            <a:ext cx="5514974" cy="9423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3"/>
          <p:cNvSpPr/>
          <p:nvPr>
            <p:ph idx="2" type="pic"/>
          </p:nvPr>
        </p:nvSpPr>
        <p:spPr>
          <a:xfrm>
            <a:off x="8129588" y="1743075"/>
            <a:ext cx="4062412" cy="2695575"/>
          </a:xfrm>
          <a:prstGeom prst="rect">
            <a:avLst/>
          </a:prstGeom>
          <a:gradFill>
            <a:gsLst>
              <a:gs pos="0">
                <a:srgbClr val="F93600">
                  <a:alpha val="40000"/>
                </a:srgbClr>
              </a:gs>
              <a:gs pos="100000">
                <a:srgbClr val="012BFB">
                  <a:alpha val="40000"/>
                </a:srgbClr>
              </a:gs>
            </a:gsLst>
            <a:lin ang="2700000" scaled="0"/>
          </a:gradFill>
          <a:ln>
            <a:noFill/>
          </a:ln>
        </p:spPr>
      </p:sp>
      <p:sp>
        <p:nvSpPr>
          <p:cNvPr id="13" name="Google Shape;13;p3"/>
          <p:cNvSpPr/>
          <p:nvPr>
            <p:ph idx="3" type="pic"/>
          </p:nvPr>
        </p:nvSpPr>
        <p:spPr>
          <a:xfrm>
            <a:off x="6272213" y="4438650"/>
            <a:ext cx="1857375" cy="2419349"/>
          </a:xfrm>
          <a:prstGeom prst="rect">
            <a:avLst/>
          </a:prstGeom>
          <a:gradFill>
            <a:gsLst>
              <a:gs pos="0">
                <a:srgbClr val="F93600">
                  <a:alpha val="40000"/>
                </a:srgbClr>
              </a:gs>
              <a:gs pos="100000">
                <a:srgbClr val="012BFB">
                  <a:alpha val="40000"/>
                </a:srgbClr>
              </a:gs>
            </a:gsLst>
            <a:lin ang="2700000" scaled="0"/>
          </a:gra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1" y="5765800"/>
            <a:ext cx="1123949" cy="109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476376" y="1854200"/>
            <a:ext cx="9217819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nton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nton"/>
              <a:buNone/>
              <a:defRPr b="0" i="0" sz="44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5805"/>
            <a:ext cx="12192000" cy="67263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32WMLKn65vgYGjUEGOF2x34-Q17dw-Wv/view?usp=sharing" TargetMode="External"/><Relationship Id="rId4" Type="http://schemas.openxmlformats.org/officeDocument/2006/relationships/hyperlink" Target="https://drive.google.com/drive/folders/1FlgtItrY9pbhNRBcPaKZDHf3NNI8_Bth?usp=sharing" TargetMode="External"/><Relationship Id="rId5" Type="http://schemas.openxmlformats.org/officeDocument/2006/relationships/hyperlink" Target="https://drive.google.com/file/d/1z_fD3UKgWQyOTZIBbYSaQ-hz4AzUrLC1/view" TargetMode="External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/>
        </p:nvSpPr>
        <p:spPr>
          <a:xfrm>
            <a:off x="221700" y="1009875"/>
            <a:ext cx="11748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GENERATED IMAGES ARE SURPRISINGLY EASY TO SPOT </a:t>
            </a:r>
            <a:endParaRPr b="1" sz="5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NOW</a:t>
            </a:r>
            <a:endParaRPr b="1" sz="5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5"/>
          <p:cNvSpPr txBox="1"/>
          <p:nvPr/>
        </p:nvSpPr>
        <p:spPr>
          <a:xfrm flipH="1">
            <a:off x="1524000" y="4460375"/>
            <a:ext cx="914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highlight>
                  <a:srgbClr val="CC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TEAM - TENSOR</a:t>
            </a:r>
            <a:endParaRPr sz="2500">
              <a:solidFill>
                <a:schemeClr val="lt1"/>
              </a:solidFill>
              <a:highlight>
                <a:srgbClr val="CC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chemeClr val="dk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TEAM MEMBERS </a:t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Thashmitha BS(11941250) ------Yadava Kishore(11940310)</a:t>
            </a:r>
            <a:endParaRPr sz="240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515400" y="3932700"/>
            <a:ext cx="110421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STYLEGAN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075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887" y="1304550"/>
            <a:ext cx="6064225" cy="53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STYLEGAN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075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763" y="1314075"/>
            <a:ext cx="761047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STYLEGAN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075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428" y="1812338"/>
            <a:ext cx="9154000" cy="3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75" y="1426475"/>
            <a:ext cx="7648276" cy="51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795625" y="1842025"/>
            <a:ext cx="3994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OF MODEL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on generated images by StyleGAN and real images.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validation dataset was utilised to fine-tune the hyperparameters of model.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17101" l="0" r="1719" t="0"/>
          <a:stretch/>
        </p:blipFill>
        <p:spPr>
          <a:xfrm>
            <a:off x="495600" y="1842025"/>
            <a:ext cx="6978548" cy="3971199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8"/>
          <p:cNvSpPr txBox="1"/>
          <p:nvPr>
            <p:ph type="ctrTitle"/>
          </p:nvPr>
        </p:nvSpPr>
        <p:spPr>
          <a:xfrm>
            <a:off x="2988413" y="2965900"/>
            <a:ext cx="2635800" cy="46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700">
                <a:solidFill>
                  <a:schemeClr val="dk2"/>
                </a:solidFill>
                <a:highlight>
                  <a:schemeClr val="accent1"/>
                </a:highlight>
              </a:rPr>
              <a:t>STYLEGAN GENERATED IMAGES</a:t>
            </a:r>
            <a:endParaRPr sz="1700">
              <a:solidFill>
                <a:schemeClr val="dk2"/>
              </a:solidFill>
              <a:highlight>
                <a:schemeClr val="accent1"/>
              </a:highlight>
            </a:endParaRPr>
          </a:p>
        </p:txBody>
      </p: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5559525" y="2965900"/>
            <a:ext cx="2086500" cy="46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00FF00"/>
                </a:highlight>
              </a:rPr>
              <a:t>BINARY -CLASSIFIER</a:t>
            </a:r>
            <a:endParaRPr sz="2000">
              <a:solidFill>
                <a:schemeClr val="dk2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929575" y="1918425"/>
            <a:ext cx="35361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MODEL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the model on diverse dataset generated by 10 different CNN models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check generalization of model used ResNET-101 and ResNET-152  as binary classifier to detect real and fake images.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Augmentation Blur+JPEG (0.5) which offers good balance.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" y="1769000"/>
            <a:ext cx="7045525" cy="4030825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9"/>
          <p:cNvSpPr txBox="1"/>
          <p:nvPr>
            <p:ph type="ctrTitle"/>
          </p:nvPr>
        </p:nvSpPr>
        <p:spPr>
          <a:xfrm>
            <a:off x="5532725" y="2523875"/>
            <a:ext cx="2086500" cy="46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00FF00"/>
                </a:highlight>
              </a:rPr>
              <a:t>BINARY -CLASSIFIER</a:t>
            </a:r>
            <a:endParaRPr sz="2000">
              <a:solidFill>
                <a:schemeClr val="dk2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ctrTitle"/>
          </p:nvPr>
        </p:nvSpPr>
        <p:spPr>
          <a:xfrm>
            <a:off x="188697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IMPLEMENTATION OF CODE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00472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425" y="1325950"/>
            <a:ext cx="80010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2122525" y="219375"/>
            <a:ext cx="8686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2288775" y="995775"/>
            <a:ext cx="8451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935925" y="1935900"/>
            <a:ext cx="7435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trained our model on a very small dataset, so didn’t get higher accuracy.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large dataset results in higher accuracy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the dataset we have trained consists of only 3 classes.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●"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the diversity in the dataset also increases the model accuracy</a:t>
            </a:r>
            <a:r>
              <a:rPr lang="en-US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4351" l="0" r="0" t="0"/>
          <a:stretch/>
        </p:blipFill>
        <p:spPr>
          <a:xfrm>
            <a:off x="8695950" y="2323925"/>
            <a:ext cx="3264450" cy="22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2325086" y="2235279"/>
            <a:ext cx="767517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Font typeface="Anton"/>
              <a:buNone/>
            </a:pPr>
            <a:r>
              <a:rPr b="0" i="0" lang="en-US" sz="15000" u="none" cap="none" strike="noStrike">
                <a:latin typeface="Anton"/>
                <a:ea typeface="Anton"/>
                <a:cs typeface="Anton"/>
                <a:sym typeface="Anton"/>
              </a:rPr>
              <a:t>THANK YOU</a:t>
            </a:r>
            <a:endParaRPr b="0" i="0" sz="15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2325086" y="2035253"/>
            <a:ext cx="7370607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0"/>
              <a:buFont typeface="Anton"/>
              <a:buNone/>
            </a:pPr>
            <a:r>
              <a:rPr b="0" i="0" lang="en-US" sz="144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  <a:endParaRPr b="0" i="0" sz="1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3508676" y="413325"/>
            <a:ext cx="55149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621749" y="1092750"/>
            <a:ext cx="51225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1268525" y="2114225"/>
            <a:ext cx="52875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research is to develop a "</a:t>
            </a:r>
            <a:r>
              <a:rPr b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universal detector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for detecting CNN-generated images.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Sheng-Yu-Wang ,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model on ProGAN images and classified real and fake images with Resnet-50.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implemented code by training model with StyleGAN images and used Resnet-152 as classifier.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175" y="4472900"/>
            <a:ext cx="4516575" cy="21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175" y="1625800"/>
            <a:ext cx="4516575" cy="25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ctrTitle"/>
          </p:nvPr>
        </p:nvSpPr>
        <p:spPr>
          <a:xfrm>
            <a:off x="3508676" y="219375"/>
            <a:ext cx="55149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774149" y="995775"/>
            <a:ext cx="51225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495525" y="1400025"/>
            <a:ext cx="6483000" cy="5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build an “universal detector” for detecting CNN generated images.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Generalization refers to the model ability to adapt to new and previously unseen data.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idea of our experiment: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the model on a StyleGAN dataset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how well the model generalizes to other CNN-synthesized images.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FOCUS OF MODEL  - To increase the generalizability of the model to classify real and fake images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526" y="1335338"/>
            <a:ext cx="4969374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955600" y="219375"/>
            <a:ext cx="8170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DATASET USED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2263675" y="995775"/>
            <a:ext cx="78627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1072975" y="1546025"/>
            <a:ext cx="96579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dataset: </a:t>
            </a:r>
            <a:r>
              <a:rPr lang="en-US" sz="20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https://drive.google.com/file/d/132WMLKn65vgYGjUEGOF2x34-Q17dw-Wv/view?usp=sharing</a:t>
            </a:r>
            <a:r>
              <a:rPr lang="en-US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2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dataset</a:t>
            </a:r>
            <a:r>
              <a:rPr lang="en-US" sz="2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US" sz="2000" u="sng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https://drive.google.com/drive/folders/1FlgtItrY9pbhNRBcPaKZDHf3NNI8_Bth?usp=sharing</a:t>
            </a:r>
            <a:r>
              <a:rPr lang="en-US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2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Testing Dataset: </a:t>
            </a:r>
            <a:r>
              <a:rPr lang="en-US" sz="2000">
                <a:solidFill>
                  <a:schemeClr val="lt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https://drive.google.com/file/d/1z_fD3UKgWQyOTZIBbYSaQ-hz4AzUrLC1/view</a:t>
            </a:r>
            <a:r>
              <a:rPr lang="en-US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endParaRPr sz="2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50" y="4471100"/>
            <a:ext cx="5272575" cy="229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ctrTitle"/>
          </p:nvPr>
        </p:nvSpPr>
        <p:spPr>
          <a:xfrm>
            <a:off x="1955600" y="219375"/>
            <a:ext cx="8170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STRUCTURE OF DATASET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2263675" y="995775"/>
            <a:ext cx="78627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951000" y="1411625"/>
            <a:ext cx="73038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Train and validation datasets (Stylegan images):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AutoNum type="arabicPeriod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Both real and fake images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AutoNum type="arabicPeriod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3 classes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1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AutoNum type="alphaLcPeriod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Bedroom 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1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AutoNum type="alphaLcPeriod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Car</a:t>
            </a:r>
            <a:endParaRPr sz="2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1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"/>
              <a:buAutoNum type="alphaLcPeriod"/>
            </a:pPr>
            <a:r>
              <a:rPr lang="en-US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Cat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Tested on images generated by 10 </a:t>
            </a: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CNN models  ProGAN, Big-GAN, CycleGAN, StarGAN, GauGAN, DeepFakes, CRN, IMLE, SITD, SAN.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8254842" y="1316592"/>
            <a:ext cx="3788134" cy="522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ctrTitle"/>
          </p:nvPr>
        </p:nvSpPr>
        <p:spPr>
          <a:xfrm>
            <a:off x="3508676" y="219375"/>
            <a:ext cx="55149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UPGRADATION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3774149" y="995775"/>
            <a:ext cx="51225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630475" y="2163500"/>
            <a:ext cx="53970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-US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Finally we trained our model on Google colab.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-US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We trained it on Stylegan dataset which is of 3 classes and 12k images.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-US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Trained model with binary classifiers based on  pre-trained architectures -  Resnet101 and Resnet152.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925" y="1989375"/>
            <a:ext cx="5454552" cy="32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ctrTitle"/>
          </p:nvPr>
        </p:nvSpPr>
        <p:spPr>
          <a:xfrm>
            <a:off x="2829100" y="219375"/>
            <a:ext cx="72183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PREPROCESSING STEPS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2759850" y="995775"/>
            <a:ext cx="7218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1232950" y="2115550"/>
            <a:ext cx="6951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256×256 resolution is the most commonly shared output size. This is the Image resolution for our dataset.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models that produce images at lower resolutions(DeepFake): rescale the images using bilinear interpolation to 256 on the shorter side with the same aspect ratio.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models that produce images at higher resolution (ProGAN, StyleGAN, SAN, SITD)we keep the images at the same resolution.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datasets, we make our real/fake prediction from 224 × 224 crops (random-crop at training time and center-crop at testing time)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9500" y="2115538"/>
            <a:ext cx="2850550" cy="3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ctrTitle"/>
          </p:nvPr>
        </p:nvSpPr>
        <p:spPr>
          <a:xfrm>
            <a:off x="2552000" y="219375"/>
            <a:ext cx="6996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MODELS AVAILABLE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2912225" y="995775"/>
            <a:ext cx="64563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1047825" y="1868850"/>
            <a:ext cx="5236500" cy="3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Generation:</a:t>
            </a:r>
            <a:endParaRPr b="1"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ProGAN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BigGAN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unconditional GAN can be chosen.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or Fake Classifier:</a:t>
            </a:r>
            <a:endParaRPr b="1"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DenseNet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75" y="2341763"/>
            <a:ext cx="6456300" cy="21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508676" y="219375"/>
            <a:ext cx="55149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nton"/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MODEL CHOSEN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3774149" y="995775"/>
            <a:ext cx="5122500" cy="165900"/>
          </a:xfrm>
          <a:prstGeom prst="rect">
            <a:avLst/>
          </a:prstGeom>
          <a:gradFill>
            <a:gsLst>
              <a:gs pos="0">
                <a:srgbClr val="012BFB">
                  <a:alpha val="80000"/>
                </a:srgbClr>
              </a:gs>
              <a:gs pos="100000">
                <a:srgbClr val="F936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483275" y="1868825"/>
            <a:ext cx="66729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Generation: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High-performing unconditional GAN model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StyleGAN is an upgraded version of ProGAN.</a:t>
            </a:r>
            <a:endParaRPr b="1"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trained on StyleGAN dataset generalizes well to other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generated images.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or Fake Classifier:</a:t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both Resnet101 and Resnet152 -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compared their results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 with large number of layers can be trained easily 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increasing the training error percentage.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700" y="2441000"/>
            <a:ext cx="2652550" cy="22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SH COLOR">
      <a:dk1>
        <a:srgbClr val="222222"/>
      </a:dk1>
      <a:lt1>
        <a:srgbClr val="FFFFFF"/>
      </a:lt1>
      <a:dk2>
        <a:srgbClr val="000000"/>
      </a:dk2>
      <a:lt2>
        <a:srgbClr val="FFFFFF"/>
      </a:lt2>
      <a:accent1>
        <a:srgbClr val="F93600"/>
      </a:accent1>
      <a:accent2>
        <a:srgbClr val="FF5627"/>
      </a:accent2>
      <a:accent3>
        <a:srgbClr val="FF714A"/>
      </a:accent3>
      <a:accent4>
        <a:srgbClr val="012BFB"/>
      </a:accent4>
      <a:accent5>
        <a:srgbClr val="3053FF"/>
      </a:accent5>
      <a:accent6>
        <a:srgbClr val="637DFF"/>
      </a:accent6>
      <a:hlink>
        <a:srgbClr val="F93600"/>
      </a:hlink>
      <a:folHlink>
        <a:srgbClr val="012B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